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63" r:id="rId3"/>
    <p:sldId id="264" r:id="rId4"/>
    <p:sldId id="265" r:id="rId5"/>
    <p:sldId id="267" r:id="rId6"/>
    <p:sldId id="266" r:id="rId7"/>
    <p:sldId id="269" r:id="rId8"/>
    <p:sldId id="268" r:id="rId9"/>
    <p:sldId id="27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452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32177-A84D-2255-DF5E-A931B133B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AB206A-BB65-10FA-B19F-72F2A261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684846-9977-3E65-60E1-159DFF4E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F7D520-E3E2-72A9-66CB-CA810DB5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DB63F3-B19C-53B8-37EA-85E04008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562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31630-C8B4-61CF-B430-7AECAD026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C1F5C4-3780-E7BF-E6B3-BB82D6918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5D6115-525A-4DFC-18A7-DD03772F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569E3-FBBB-BDCC-904A-1895CCA2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73CEEC-9A01-3DAE-8706-C23402A2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20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7A68C4-AB7F-5C99-2F97-7D6DD3744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65519EA-7C43-BC39-BF26-60C5662ED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475A84-4863-B7E0-23C0-60D0D463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208FEE-83B5-544A-DF3B-4DC6C080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958D50-54E9-E4A5-E14B-6AFE07BA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880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7526A-3736-B51B-1CF9-39814B80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4BE134-6177-04BB-1A48-3A3E2BDDF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798ADF-5529-BEE6-A1D4-E870D17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530F12-7707-B375-8C99-8D53607D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6A960F-599C-F406-677F-DA209028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12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BBBA7-A6FB-2DC5-949E-5FEE38BE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D57895-D4A8-2596-505F-5093E7BE2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C3715E-0B0D-3D62-AC9A-CD3FE7D7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19BF6C-46C3-0FCE-7C32-C8EF7C89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A163A-EA16-A01C-DFE1-3E07CAA0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46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7ECCB-A812-8243-55D5-9B91F579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81ECC1-96CB-BCB1-A468-353252037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734D95-D80A-8DA8-94BB-FE5FDC1D3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2A3D33-3B2E-2FA8-4B3F-B872F66C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2BBCF8-1932-4614-1B8A-55B79AA9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5DC2B1-F498-3F64-1887-31C095FE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900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858E7-E597-617C-545E-AE866E8D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DE788-CCB7-7AC2-3C32-D765C2BEC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1B3D11-A409-C94F-E9E4-2EAB42CD1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7AE2A5-2730-934B-5342-5ABC00390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06E88F-01EA-2D59-9FF7-600B5880C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7DB95C-EC6E-E3F5-EA58-2DCD4D4E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75092B0-02D6-965C-55D4-1D5775C5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6DFACD-5BE9-740F-1E44-60582085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879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77A4E6-2480-B84B-9C5E-D442FDBF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1D909E-6CD3-D45A-C53F-BE0C7B1A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2AB102-5539-8E3C-6352-29BA35D0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4366C1-AB9B-8966-2461-4164662A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40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9B44E1-96DE-BF66-78B6-91245393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337D07-7695-CED7-69E0-98BB3160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992923-8714-7B98-8813-4EE3C775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56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EDD5A2-6CC7-0EA8-8CDB-209CF88E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E84BE-0C54-51B9-BBCE-C8CC30B25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74B3D5-B0D1-E7A2-C8BC-DA486D1C5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6B18BB-5E8E-77E2-5AB7-2FB3875D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0823F6-D60E-C8E9-98BF-BD00A3B1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A96A10-60B6-118A-D2F0-CB41DC58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934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D9D05-A74F-8110-996D-5A14CCE45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C1A76CB-6479-DF81-BA32-5E454EC71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A2DDE3-840C-D27F-E2DD-83AE32B77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7D14D3-326D-3605-B21E-7B4D7158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F3FCC5-397D-EFC1-633A-D2E5B81F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0A7BA4-E01C-5AC4-B394-48981B564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62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57ABF2B-F4B6-227D-CF71-9DD56C9C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496118-D4B2-51AB-ECB6-A6703A5DB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0A6F5E-F449-3C25-1452-C0A188A9E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94126-C57D-4523-8F5F-3C1331450226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B0D0EA-56C8-09B2-53F4-437124BD3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089441-93C0-3E05-19C0-AC01E63B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D2295-79F1-4057-B4AE-27515C0C8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83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445C3A3-27E0-ED39-422A-E03BFEEFF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C2C5E3-A52F-18AB-62A9-C3805F52F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Lora(WAN)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BEB81F-D809-9184-1E99-337C93BD5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Was ist der Unterschied?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dirty="0">
                <a:solidFill>
                  <a:srgbClr val="FFFFFF"/>
                </a:solidFill>
              </a:rPr>
              <a:t>Wann ist es geeignet?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dirty="0">
                <a:solidFill>
                  <a:srgbClr val="FFFFFF"/>
                </a:solidFill>
              </a:rPr>
              <a:t>Wie funktioniert es?</a:t>
            </a:r>
          </a:p>
        </p:txBody>
      </p:sp>
    </p:spTree>
    <p:extLst>
      <p:ext uri="{BB962C8B-B14F-4D97-AF65-F5344CB8AC3E}">
        <p14:creationId xmlns:p14="http://schemas.microsoft.com/office/powerpoint/2010/main" val="1950636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20C862-4139-D26C-9786-DD5DB111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Nachrichten bei 1 Byte</a:t>
            </a:r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CAED22A-E7E4-DF01-FA8B-2EF010EF3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68410"/>
            <a:ext cx="10905066" cy="34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5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944341-65C6-23AF-8B26-69961129F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de-DE" sz="3700" dirty="0">
                <a:solidFill>
                  <a:schemeClr val="bg1"/>
                </a:solidFill>
              </a:rPr>
              <a:t>Anwendungsfälle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4E2A90-98E1-1618-D4D7-6E7D44EFF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endParaRPr lang="de-DE" sz="2000">
              <a:solidFill>
                <a:schemeClr val="bg1"/>
              </a:solidFill>
            </a:endParaRPr>
          </a:p>
          <a:p>
            <a:r>
              <a:rPr lang="de-DE" sz="2000">
                <a:solidFill>
                  <a:schemeClr val="bg1"/>
                </a:solidFill>
              </a:rPr>
              <a:t>Hohe Reichweite</a:t>
            </a:r>
          </a:p>
          <a:p>
            <a:r>
              <a:rPr lang="de-DE" sz="2000">
                <a:solidFill>
                  <a:schemeClr val="bg1"/>
                </a:solidFill>
              </a:rPr>
              <a:t>Niedriger Stromverbrauch</a:t>
            </a:r>
          </a:p>
          <a:p>
            <a:r>
              <a:rPr lang="de-DE" sz="2000">
                <a:solidFill>
                  <a:schemeClr val="bg1"/>
                </a:solidFill>
              </a:rPr>
              <a:t>Niedrige Bandbreite</a:t>
            </a:r>
          </a:p>
          <a:p>
            <a:r>
              <a:rPr lang="de-DE" sz="2000">
                <a:solidFill>
                  <a:schemeClr val="bg1"/>
                </a:solidFill>
              </a:rPr>
              <a:t>Größtenteils nur Upload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30A2FA-1986-880A-F151-BAEAD42B8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1479250"/>
            <a:ext cx="6642532" cy="33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2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FED244-8AB3-20A6-BCAD-610F0A15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de-DE" sz="3400">
                <a:solidFill>
                  <a:schemeClr val="bg1"/>
                </a:solidFill>
              </a:rPr>
              <a:t>Geräteaktivierung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20D31-E229-61E1-DF32-5ECEDB5E9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de-DE" sz="2000"/>
              <a:t>Over-The-Air-Activation(OTAA)</a:t>
            </a:r>
          </a:p>
          <a:p>
            <a:pPr lvl="1"/>
            <a:r>
              <a:rPr lang="de-DE" sz="2000"/>
              <a:t>AppEUI, DevEUI und AppKey werden sowohl am Netzwerkserver als auch auf dem Gerät vermerkt</a:t>
            </a:r>
          </a:p>
          <a:p>
            <a:pPr lvl="1"/>
            <a:r>
              <a:rPr lang="de-DE" sz="2000"/>
              <a:t>NwkSKey und AppSkey werden neu generiert und und zurückgesendet</a:t>
            </a:r>
          </a:p>
          <a:p>
            <a:r>
              <a:rPr lang="de-DE" sz="2000"/>
              <a:t>Activation By Personalization(ABP)</a:t>
            </a:r>
          </a:p>
          <a:p>
            <a:pPr lvl="1"/>
            <a:r>
              <a:rPr lang="de-DE" sz="2000"/>
              <a:t>FNwkSIntKey, SNwkSIntKey, NkSEncKey und AppSkey werden vorherr generiert und müssen alle hinterlegt werden</a:t>
            </a:r>
          </a:p>
          <a:p>
            <a:r>
              <a:rPr lang="de-DE" sz="2000"/>
              <a:t>Bei OTAA ist ein Verwaltung Teilweise über die Weboberfläche möglich</a:t>
            </a:r>
          </a:p>
          <a:p>
            <a:r>
              <a:rPr lang="de-DE" sz="2000"/>
              <a:t>Bei ABP kann nur zu Gateways aus dem Heimnetzwerk eine Verbindung hergestellt werden</a:t>
            </a:r>
          </a:p>
        </p:txBody>
      </p:sp>
    </p:spTree>
    <p:extLst>
      <p:ext uri="{BB962C8B-B14F-4D97-AF65-F5344CB8AC3E}">
        <p14:creationId xmlns:p14="http://schemas.microsoft.com/office/powerpoint/2010/main" val="60156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A1DA60-0F02-4EBB-00B3-0E3F14AD0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LoRa</a:t>
            </a:r>
          </a:p>
        </p:txBody>
      </p:sp>
      <p:pic>
        <p:nvPicPr>
          <p:cNvPr id="25" name="Picture 23" descr="Weiße 3D-Linien mit Punkten verbunden">
            <a:extLst>
              <a:ext uri="{FF2B5EF4-FFF2-40B4-BE49-F238E27FC236}">
                <a16:creationId xmlns:a16="http://schemas.microsoft.com/office/drawing/2014/main" id="{9D4DF0E4-9029-2290-2138-035DF0C4A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13" r="14458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A4F8AFDD-2713-C4CB-19A1-B622B780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de-DE" sz="2200">
                <a:solidFill>
                  <a:schemeClr val="bg1">
                    <a:alpha val="80000"/>
                  </a:schemeClr>
                </a:solidFill>
              </a:rPr>
              <a:t>LoRa ist eine Langstrecken-Kommunikation Technik</a:t>
            </a:r>
          </a:p>
          <a:p>
            <a:r>
              <a:rPr lang="de-DE" sz="2200">
                <a:solidFill>
                  <a:schemeClr val="bg1">
                    <a:alpha val="80000"/>
                  </a:schemeClr>
                </a:solidFill>
              </a:rPr>
              <a:t>Entwickelt von Semtech</a:t>
            </a:r>
          </a:p>
          <a:p>
            <a:r>
              <a:rPr lang="de-DE" sz="2200">
                <a:solidFill>
                  <a:schemeClr val="bg1">
                    <a:alpha val="80000"/>
                  </a:schemeClr>
                </a:solidFill>
              </a:rPr>
              <a:t>Erste Version veröffentlicht in 2012 als „LoRaMAC“</a:t>
            </a:r>
          </a:p>
          <a:p>
            <a:r>
              <a:rPr lang="de-DE" sz="2200">
                <a:solidFill>
                  <a:schemeClr val="bg1">
                    <a:alpha val="80000"/>
                  </a:schemeClr>
                </a:solidFill>
              </a:rPr>
              <a:t>Nutzbar bei 433MHz, 868MHz, 2,4GHz, 5Ghz</a:t>
            </a:r>
          </a:p>
          <a:p>
            <a:endParaRPr lang="de-DE" sz="2200">
              <a:solidFill>
                <a:schemeClr val="bg1">
                  <a:alpha val="80000"/>
                </a:schemeClr>
              </a:solidFill>
            </a:endParaRPr>
          </a:p>
          <a:p>
            <a:endParaRPr lang="de-DE" sz="22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61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AAE97D-003F-7DEA-98A4-B62E5DA1A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LoRaWAN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158D5-F52B-B483-4560-33BE95B02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0" r="26329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31" name="Group 25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2" name="Freeform: Shape 26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27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3BD4B3-EA0A-B8D0-3E0D-BB58D513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r>
              <a:rPr lang="de-DE" sz="2400" dirty="0" err="1">
                <a:solidFill>
                  <a:schemeClr val="bg1">
                    <a:alpha val="80000"/>
                  </a:schemeClr>
                </a:solidFill>
              </a:rPr>
              <a:t>LoRaWAN</a:t>
            </a:r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 ist ein Low Power, Wide Area(LPWA)-Netzwerkprotokoll</a:t>
            </a:r>
          </a:p>
          <a:p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Standarisierte Nachrichten</a:t>
            </a:r>
          </a:p>
          <a:p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Gateways die sowohl </a:t>
            </a:r>
            <a:r>
              <a:rPr lang="de-DE" sz="2400" dirty="0" err="1">
                <a:solidFill>
                  <a:schemeClr val="bg1">
                    <a:alpha val="80000"/>
                  </a:schemeClr>
                </a:solidFill>
              </a:rPr>
              <a:t>LoRa</a:t>
            </a:r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 als auch Internet Zugang haben</a:t>
            </a:r>
          </a:p>
          <a:p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Server, welche die Daten Verwalten</a:t>
            </a:r>
          </a:p>
        </p:txBody>
      </p:sp>
    </p:spTree>
    <p:extLst>
      <p:ext uri="{BB962C8B-B14F-4D97-AF65-F5344CB8AC3E}">
        <p14:creationId xmlns:p14="http://schemas.microsoft.com/office/powerpoint/2010/main" val="40196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D42045-A275-69BF-5E1D-866EE392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</p:spPr>
        <p:txBody>
          <a:bodyPr anchor="t">
            <a:normAutofit/>
          </a:bodyPr>
          <a:lstStyle/>
          <a:p>
            <a:r>
              <a:rPr lang="de-DE" sz="4000"/>
              <a:t>Bänder und Kanäle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2CF54-32E7-2D5F-7F73-0CF57D1A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3160"/>
            <a:ext cx="8740775" cy="2454300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In Europa fast ausschließlich 868mhz genutzt</a:t>
            </a:r>
          </a:p>
          <a:p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Aufgeteilt in 8 Teilbänder</a:t>
            </a:r>
          </a:p>
          <a:p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Davon 4 effektiv Nutzbar</a:t>
            </a:r>
          </a:p>
          <a:p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Aufgeteilt in 9 Kanäle für Uplink und 10 für </a:t>
            </a:r>
            <a:r>
              <a:rPr lang="de-DE" sz="2400" dirty="0" err="1">
                <a:solidFill>
                  <a:schemeClr val="tx1">
                    <a:alpha val="80000"/>
                  </a:schemeClr>
                </a:solidFill>
              </a:rPr>
              <a:t>Downlink</a:t>
            </a:r>
            <a:endParaRPr lang="de-DE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de-DE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de-DE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131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62BA37-1800-20F0-B4C6-233C28C6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Spreadingfactor</a:t>
            </a:r>
            <a:endParaRPr lang="de-DE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Vintage gelbe TV auf einem Holzdiel mit blauem Hintergrund">
            <a:extLst>
              <a:ext uri="{FF2B5EF4-FFF2-40B4-BE49-F238E27FC236}">
                <a16:creationId xmlns:a16="http://schemas.microsoft.com/office/drawing/2014/main" id="{A73D22A2-7A8A-CE45-9170-64852A4F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4" r="17786" b="-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70248F-112B-0F58-6059-85B7E8BA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de-DE" sz="1900">
                <a:solidFill>
                  <a:schemeClr val="bg1">
                    <a:alpha val="80000"/>
                  </a:schemeClr>
                </a:solidFill>
              </a:rPr>
              <a:t>Der Spreadingfactor gibt an wie schnell die Chirps gesendet werden</a:t>
            </a:r>
          </a:p>
          <a:p>
            <a:r>
              <a:rPr lang="de-DE" sz="1900">
                <a:solidFill>
                  <a:schemeClr val="bg1">
                    <a:alpha val="80000"/>
                  </a:schemeClr>
                </a:solidFill>
              </a:rPr>
              <a:t>Je höher der Faktor, desto weniger Daten werden übertragen</a:t>
            </a:r>
          </a:p>
          <a:p>
            <a:r>
              <a:rPr lang="de-DE" sz="1900">
                <a:solidFill>
                  <a:schemeClr val="bg1">
                    <a:alpha val="80000"/>
                  </a:schemeClr>
                </a:solidFill>
              </a:rPr>
              <a:t>Je kleiner der Faktor, desto störanfälliger wird die Verbindung</a:t>
            </a:r>
          </a:p>
          <a:p>
            <a:r>
              <a:rPr lang="de-DE" sz="1900">
                <a:solidFill>
                  <a:schemeClr val="bg1">
                    <a:alpha val="80000"/>
                  </a:schemeClr>
                </a:solidFill>
              </a:rPr>
              <a:t>Bei LoRaWAN hat mein einen Spreadingfactor zwischen SF7 und SF12</a:t>
            </a:r>
          </a:p>
          <a:p>
            <a:endParaRPr lang="de-DE" sz="19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4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D5598CE8-B6DF-4E95-9D1C-EC20001EB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19C379-8DAE-4742-AAD2-F744F2E25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1771"/>
          </a:xfrm>
          <a:custGeom>
            <a:avLst/>
            <a:gdLst>
              <a:gd name="connsiteX0" fmla="*/ 0 w 12192000"/>
              <a:gd name="connsiteY0" fmla="*/ 0 h 2561771"/>
              <a:gd name="connsiteX1" fmla="*/ 12192000 w 12192000"/>
              <a:gd name="connsiteY1" fmla="*/ 0 h 2561771"/>
              <a:gd name="connsiteX2" fmla="*/ 12192000 w 12192000"/>
              <a:gd name="connsiteY2" fmla="*/ 2359863 h 2561771"/>
              <a:gd name="connsiteX3" fmla="*/ 6364514 w 12192000"/>
              <a:gd name="connsiteY3" fmla="*/ 2561771 h 2561771"/>
              <a:gd name="connsiteX4" fmla="*/ 1981200 w 12192000"/>
              <a:gd name="connsiteY4" fmla="*/ 2278742 h 2561771"/>
              <a:gd name="connsiteX5" fmla="*/ 0 w 12192000"/>
              <a:gd name="connsiteY5" fmla="*/ 2343277 h 256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561771">
                <a:moveTo>
                  <a:pt x="0" y="0"/>
                </a:moveTo>
                <a:lnTo>
                  <a:pt x="12192000" y="0"/>
                </a:lnTo>
                <a:lnTo>
                  <a:pt x="12192000" y="2359863"/>
                </a:lnTo>
                <a:lnTo>
                  <a:pt x="6364514" y="2561771"/>
                </a:lnTo>
                <a:lnTo>
                  <a:pt x="1981200" y="2278742"/>
                </a:lnTo>
                <a:lnTo>
                  <a:pt x="0" y="2343277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CAE59D-D9B2-AE69-681D-33612B94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40400"/>
            <a:ext cx="10518775" cy="707886"/>
          </a:xfrm>
        </p:spPr>
        <p:txBody>
          <a:bodyPr anchor="b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Datenraten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20C30D-2B42-4BE9-802E-1B5C3DE17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BB4622B8-D880-45F9-B01D-9CC7F29A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7F82728-9FC7-477A-AB1B-F202E5512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Inhaltsplatzhalter 3">
            <a:extLst>
              <a:ext uri="{FF2B5EF4-FFF2-40B4-BE49-F238E27FC236}">
                <a16:creationId xmlns:a16="http://schemas.microsoft.com/office/drawing/2014/main" id="{87558406-900F-AE95-6FBE-32C12E60AE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4404" y="2991690"/>
          <a:ext cx="10043192" cy="2919607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</a:tblPr>
              <a:tblGrid>
                <a:gridCol w="2424069">
                  <a:extLst>
                    <a:ext uri="{9D8B030D-6E8A-4147-A177-3AD203B41FA5}">
                      <a16:colId xmlns:a16="http://schemas.microsoft.com/office/drawing/2014/main" val="1014470137"/>
                    </a:ext>
                  </a:extLst>
                </a:gridCol>
                <a:gridCol w="4480188">
                  <a:extLst>
                    <a:ext uri="{9D8B030D-6E8A-4147-A177-3AD203B41FA5}">
                      <a16:colId xmlns:a16="http://schemas.microsoft.com/office/drawing/2014/main" val="196057044"/>
                    </a:ext>
                  </a:extLst>
                </a:gridCol>
                <a:gridCol w="3138935">
                  <a:extLst>
                    <a:ext uri="{9D8B030D-6E8A-4147-A177-3AD203B41FA5}">
                      <a16:colId xmlns:a16="http://schemas.microsoft.com/office/drawing/2014/main" val="2797375635"/>
                    </a:ext>
                  </a:extLst>
                </a:gridCol>
              </a:tblGrid>
              <a:tr h="415840">
                <a:tc>
                  <a:txBody>
                    <a:bodyPr/>
                    <a:lstStyle/>
                    <a:p>
                      <a:r>
                        <a:rPr lang="de-DE" sz="1500" b="1" cap="none" spc="0" dirty="0">
                          <a:solidFill>
                            <a:schemeClr val="tx1"/>
                          </a:solidFill>
                        </a:rPr>
                        <a:t>Data Rate </a:t>
                      </a:r>
                    </a:p>
                  </a:txBody>
                  <a:tcPr marL="61067" marR="87239" marT="17448" marB="13085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b="1" cap="none" spc="0" dirty="0" err="1">
                          <a:solidFill>
                            <a:schemeClr val="tx1"/>
                          </a:solidFill>
                        </a:rPr>
                        <a:t>Configuration</a:t>
                      </a:r>
                      <a:r>
                        <a:rPr lang="de-DE" sz="1500" b="1" cap="none" spc="0" dirty="0">
                          <a:solidFill>
                            <a:schemeClr val="tx1"/>
                          </a:solidFill>
                        </a:rPr>
                        <a:t> (SF + BW) </a:t>
                      </a:r>
                    </a:p>
                  </a:txBody>
                  <a:tcPr marL="61067" marR="87239" marT="17448" marB="13085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b="1" cap="none" spc="0">
                          <a:solidFill>
                            <a:schemeClr val="tx1"/>
                          </a:solidFill>
                        </a:rPr>
                        <a:t>Bit rate (bit/s) </a:t>
                      </a:r>
                    </a:p>
                  </a:txBody>
                  <a:tcPr marL="61067" marR="87239" marT="17448" marB="13085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107348"/>
                  </a:ext>
                </a:extLst>
              </a:tr>
              <a:tr h="357681"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0 </a:t>
                      </a:r>
                    </a:p>
                  </a:txBody>
                  <a:tcPr marL="61067" marR="87239" marT="17448" marB="130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LoRa: SF12 / 125 kHz 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100" cap="none" spc="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24179"/>
                  </a:ext>
                </a:extLst>
              </a:tr>
              <a:tr h="357681"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1 </a:t>
                      </a:r>
                    </a:p>
                  </a:txBody>
                  <a:tcPr marL="61067" marR="87239" marT="17448" marB="130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LoRa: SF11 / 125 kHz 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100" cap="none" spc="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420267"/>
                  </a:ext>
                </a:extLst>
              </a:tr>
              <a:tr h="357681"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2 </a:t>
                      </a:r>
                    </a:p>
                  </a:txBody>
                  <a:tcPr marL="61067" marR="87239" marT="17448" marB="130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LoRa: SF10 / 125 kHz 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100" cap="none" spc="0">
                          <a:solidFill>
                            <a:schemeClr val="tx1"/>
                          </a:solidFill>
                          <a:effectLst/>
                        </a:rPr>
                        <a:t>980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556867"/>
                  </a:ext>
                </a:extLst>
              </a:tr>
              <a:tr h="357681"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3 </a:t>
                      </a:r>
                    </a:p>
                  </a:txBody>
                  <a:tcPr marL="61067" marR="87239" marT="17448" marB="130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LoRa: SF9 / 125 kHz 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100" cap="none" spc="0">
                          <a:solidFill>
                            <a:schemeClr val="tx1"/>
                          </a:solidFill>
                          <a:effectLst/>
                        </a:rPr>
                        <a:t>1760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766834"/>
                  </a:ext>
                </a:extLst>
              </a:tr>
              <a:tr h="357681"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4 </a:t>
                      </a:r>
                    </a:p>
                  </a:txBody>
                  <a:tcPr marL="61067" marR="87239" marT="17448" marB="130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LoRa: SF8 / 125 kHz 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100" cap="none" spc="0">
                          <a:solidFill>
                            <a:schemeClr val="tx1"/>
                          </a:solidFill>
                          <a:effectLst/>
                        </a:rPr>
                        <a:t>3125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55140"/>
                  </a:ext>
                </a:extLst>
              </a:tr>
              <a:tr h="357681"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5 </a:t>
                      </a:r>
                    </a:p>
                  </a:txBody>
                  <a:tcPr marL="61067" marR="87239" marT="17448" marB="130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LoRa: SF7 / 125 kHz 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100" cap="none" spc="0">
                          <a:solidFill>
                            <a:schemeClr val="tx1"/>
                          </a:solidFill>
                          <a:effectLst/>
                        </a:rPr>
                        <a:t>5470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407718"/>
                  </a:ext>
                </a:extLst>
              </a:tr>
              <a:tr h="357681"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6 </a:t>
                      </a:r>
                    </a:p>
                  </a:txBody>
                  <a:tcPr marL="61067" marR="87239" marT="17448" marB="130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cap="none" spc="0">
                          <a:solidFill>
                            <a:schemeClr val="tx1"/>
                          </a:solidFill>
                        </a:rPr>
                        <a:t>LoRa: SF7 / 250 kHz 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100" cap="none" spc="0" dirty="0">
                          <a:solidFill>
                            <a:schemeClr val="tx1"/>
                          </a:solidFill>
                          <a:effectLst/>
                        </a:rPr>
                        <a:t>11000</a:t>
                      </a:r>
                    </a:p>
                  </a:txBody>
                  <a:tcPr marL="61067" marR="87239" marT="17448" marB="13085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914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46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5D6E40-17D8-EA5F-7590-D1F60A6D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Geräteklassen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8F6FD5-1807-7F22-7C27-1DC8DD5848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" b="2474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BE67D5-FD1C-0A59-E004-D60762EE2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669978"/>
            <a:ext cx="5692774" cy="1173700"/>
          </a:xfrm>
        </p:spPr>
        <p:txBody>
          <a:bodyPr>
            <a:normAutofit/>
          </a:bodyPr>
          <a:lstStyle/>
          <a:p>
            <a:r>
              <a:rPr lang="de-DE" sz="1300">
                <a:solidFill>
                  <a:schemeClr val="bg1">
                    <a:alpha val="80000"/>
                  </a:schemeClr>
                </a:solidFill>
              </a:rPr>
              <a:t>Klasse A kann Downlinks nur nach einen Uplink empfangen</a:t>
            </a:r>
          </a:p>
          <a:p>
            <a:r>
              <a:rPr lang="de-DE" sz="1300">
                <a:solidFill>
                  <a:schemeClr val="bg1">
                    <a:alpha val="80000"/>
                  </a:schemeClr>
                </a:solidFill>
              </a:rPr>
              <a:t>Klasse B kann Downlinks nach einen Uplink und nach festen Intervallen Empfangen</a:t>
            </a:r>
          </a:p>
          <a:p>
            <a:r>
              <a:rPr lang="de-DE" sz="1300">
                <a:solidFill>
                  <a:schemeClr val="bg1">
                    <a:alpha val="80000"/>
                  </a:schemeClr>
                </a:solidFill>
              </a:rPr>
              <a:t>Klasse C kann Downlinks jederzeit empfangen, außer während eines Uplinks</a:t>
            </a:r>
          </a:p>
          <a:p>
            <a:endParaRPr lang="de-DE" sz="13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5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8AD54B-997D-A155-3D23-A5856F7A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</p:spPr>
        <p:txBody>
          <a:bodyPr anchor="t">
            <a:normAutofit/>
          </a:bodyPr>
          <a:lstStyle/>
          <a:p>
            <a:r>
              <a:rPr lang="de-DE" sz="4000"/>
              <a:t>Duty Cycle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AAD365-BC09-0D08-2A5E-D4307177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3160"/>
            <a:ext cx="8740775" cy="2454300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Gibt die Prozentuale Sendedauer im Frequenzband an</a:t>
            </a:r>
          </a:p>
          <a:p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Wird in Deutschland pro Stunde gerechnet</a:t>
            </a:r>
          </a:p>
          <a:p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Jedes Frequenzband hat ein eigenes Maximum</a:t>
            </a:r>
          </a:p>
          <a:p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Jedes </a:t>
            </a:r>
            <a:r>
              <a:rPr lang="de-DE" sz="2400" dirty="0" err="1">
                <a:solidFill>
                  <a:schemeClr val="tx1">
                    <a:alpha val="80000"/>
                  </a:schemeClr>
                </a:solidFill>
              </a:rPr>
              <a:t>LoRaWAN</a:t>
            </a:r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 Gerät muss 2 Bänder mit jeweils 1% unterstützen</a:t>
            </a:r>
          </a:p>
          <a:p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Maximaler Duty Cycle pro Gerät 2%-4,5%</a:t>
            </a:r>
          </a:p>
          <a:p>
            <a:r>
              <a:rPr lang="de-DE" sz="2400" dirty="0">
                <a:solidFill>
                  <a:schemeClr val="tx1">
                    <a:alpha val="80000"/>
                  </a:schemeClr>
                </a:solidFill>
              </a:rPr>
              <a:t>TTN limitiert den Uplink auf 30 Sekunden pro 24 Stunden(ca. 0,34%)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554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85ABE-031F-0392-7F72-077A67D9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de-DE" sz="3600"/>
              <a:t>Sendezeiten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EC98C-E5BC-67E2-5A52-C160CDAEE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de-DE" sz="1800" dirty="0"/>
              <a:t>13 Bytes Metadaten pro Nachricht</a:t>
            </a:r>
          </a:p>
          <a:p>
            <a:r>
              <a:rPr lang="de-DE" sz="1800" dirty="0"/>
              <a:t>Sprung alle 5 Bytes</a:t>
            </a:r>
          </a:p>
          <a:p>
            <a:r>
              <a:rPr lang="de-DE" sz="1800" dirty="0"/>
              <a:t>Je niedriger die Datenrate desto stärker der Sprung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4835314-80D5-E567-C169-19DB8AC32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73" b="-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4992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411</Words>
  <Application>Microsoft Office PowerPoint</Application>
  <PresentationFormat>Breitbild</PresentationFormat>
  <Paragraphs>77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Lora(WAN)</vt:lpstr>
      <vt:lpstr>LoRa</vt:lpstr>
      <vt:lpstr>LoRaWAN</vt:lpstr>
      <vt:lpstr>Bänder und Kanäle</vt:lpstr>
      <vt:lpstr>Spreadingfactor</vt:lpstr>
      <vt:lpstr>Datenraten</vt:lpstr>
      <vt:lpstr>Geräteklassen</vt:lpstr>
      <vt:lpstr>Duty Cycle</vt:lpstr>
      <vt:lpstr>Sendezeiten</vt:lpstr>
      <vt:lpstr>Nachrichten bei 1 Byte</vt:lpstr>
      <vt:lpstr>Anwendungsfälle</vt:lpstr>
      <vt:lpstr>Geräteaktivierung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Protokolle</dc:title>
  <dc:creator>Marco Gabrecht</dc:creator>
  <cp:lastModifiedBy>Max Manten</cp:lastModifiedBy>
  <cp:revision>3</cp:revision>
  <dcterms:created xsi:type="dcterms:W3CDTF">2022-07-22T09:48:57Z</dcterms:created>
  <dcterms:modified xsi:type="dcterms:W3CDTF">2022-08-24T05:02:29Z</dcterms:modified>
</cp:coreProperties>
</file>